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310" autoAdjust="0"/>
  </p:normalViewPr>
  <p:slideViewPr>
    <p:cSldViewPr>
      <p:cViewPr varScale="1">
        <p:scale>
          <a:sx n="73" d="100"/>
          <a:sy n="73" d="100"/>
        </p:scale>
        <p:origin x="-64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906D7-8874-45D5-97FF-EED81BDA32CF}" type="datetimeFigureOut">
              <a:rPr lang="en-US" smtClean="0"/>
              <a:pPr/>
              <a:t>6/17/2010</a:t>
            </a:fld>
            <a:endParaRPr lang="en-CA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D61DA-4404-4A48-B30F-898F7E3F6286}" type="slidenum">
              <a:rPr lang="en-CA" smtClean="0"/>
              <a:pPr/>
              <a:t>‹#›</a:t>
            </a:fld>
            <a:endParaRPr lang="en-CA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906D7-8874-45D5-97FF-EED81BDA32CF}" type="datetimeFigureOut">
              <a:rPr lang="en-US" smtClean="0"/>
              <a:pPr/>
              <a:t>6/17/2010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D61DA-4404-4A48-B30F-898F7E3F6286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906D7-8874-45D5-97FF-EED81BDA32CF}" type="datetimeFigureOut">
              <a:rPr lang="en-US" smtClean="0"/>
              <a:pPr/>
              <a:t>6/17/2010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D61DA-4404-4A48-B30F-898F7E3F6286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906D7-8874-45D5-97FF-EED81BDA32CF}" type="datetimeFigureOut">
              <a:rPr lang="en-US" smtClean="0"/>
              <a:pPr/>
              <a:t>6/17/2010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D61DA-4404-4A48-B30F-898F7E3F6286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906D7-8874-45D5-97FF-EED81BDA32CF}" type="datetimeFigureOut">
              <a:rPr lang="en-US" smtClean="0"/>
              <a:pPr/>
              <a:t>6/17/2010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1DD61DA-4404-4A48-B30F-898F7E3F6286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906D7-8874-45D5-97FF-EED81BDA32CF}" type="datetimeFigureOut">
              <a:rPr lang="en-US" smtClean="0"/>
              <a:pPr/>
              <a:t>6/17/2010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D61DA-4404-4A48-B30F-898F7E3F6286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906D7-8874-45D5-97FF-EED81BDA32CF}" type="datetimeFigureOut">
              <a:rPr lang="en-US" smtClean="0"/>
              <a:pPr/>
              <a:t>6/17/2010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D61DA-4404-4A48-B30F-898F7E3F6286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906D7-8874-45D5-97FF-EED81BDA32CF}" type="datetimeFigureOut">
              <a:rPr lang="en-US" smtClean="0"/>
              <a:pPr/>
              <a:t>6/17/2010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D61DA-4404-4A48-B30F-898F7E3F6286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906D7-8874-45D5-97FF-EED81BDA32CF}" type="datetimeFigureOut">
              <a:rPr lang="en-US" smtClean="0"/>
              <a:pPr/>
              <a:t>6/17/2010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D61DA-4404-4A48-B30F-898F7E3F6286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906D7-8874-45D5-97FF-EED81BDA32CF}" type="datetimeFigureOut">
              <a:rPr lang="en-US" smtClean="0"/>
              <a:pPr/>
              <a:t>6/17/2010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D61DA-4404-4A48-B30F-898F7E3F6286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906D7-8874-45D5-97FF-EED81BDA32CF}" type="datetimeFigureOut">
              <a:rPr lang="en-US" smtClean="0"/>
              <a:pPr/>
              <a:t>6/17/2010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D61DA-4404-4A48-B30F-898F7E3F6286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0A906D7-8874-45D5-97FF-EED81BDA32CF}" type="datetimeFigureOut">
              <a:rPr lang="en-US" smtClean="0"/>
              <a:pPr/>
              <a:t>6/17/2010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1DD61DA-4404-4A48-B30F-898F7E3F6286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30" y="0"/>
            <a:ext cx="8229600" cy="857232"/>
          </a:xfrm>
        </p:spPr>
        <p:txBody>
          <a:bodyPr>
            <a:normAutofit/>
          </a:bodyPr>
          <a:lstStyle/>
          <a:p>
            <a:r>
              <a:rPr lang="en-CA" dirty="0" smtClean="0"/>
              <a:t>Nouns and adjectives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215082"/>
            <a:ext cx="6400800" cy="857256"/>
          </a:xfrm>
        </p:spPr>
        <p:txBody>
          <a:bodyPr>
            <a:normAutofit/>
          </a:bodyPr>
          <a:lstStyle/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42984"/>
            <a:ext cx="9144000" cy="542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0" y="857232"/>
            <a:ext cx="9144000" cy="7143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" name="TextBox 5"/>
          <p:cNvSpPr txBox="1"/>
          <p:nvPr/>
        </p:nvSpPr>
        <p:spPr>
          <a:xfrm>
            <a:off x="785786" y="928670"/>
            <a:ext cx="7429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James LeBreton					           Jason Betts</a:t>
            </a:r>
            <a:endParaRPr lang="en-CA" dirty="0"/>
          </a:p>
        </p:txBody>
      </p:sp>
      <p:sp>
        <p:nvSpPr>
          <p:cNvPr id="7" name="TextBox 6"/>
          <p:cNvSpPr txBox="1"/>
          <p:nvPr/>
        </p:nvSpPr>
        <p:spPr>
          <a:xfrm>
            <a:off x="2214546" y="6572272"/>
            <a:ext cx="4429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 </a:t>
            </a:r>
            <a:r>
              <a:rPr lang="en-CA" dirty="0" smtClean="0"/>
              <a:t>        www.toondoo.com   - check it out </a:t>
            </a:r>
            <a:endParaRPr lang="en-CA" dirty="0"/>
          </a:p>
        </p:txBody>
      </p:sp>
      <p:sp>
        <p:nvSpPr>
          <p:cNvPr id="8" name="TextBox 7"/>
          <p:cNvSpPr txBox="1"/>
          <p:nvPr/>
        </p:nvSpPr>
        <p:spPr>
          <a:xfrm>
            <a:off x="8715404" y="0"/>
            <a:ext cx="4285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JL</a:t>
            </a:r>
            <a:endParaRPr lang="en-C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 is a Noun?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400304"/>
          </a:xfrm>
        </p:spPr>
        <p:txBody>
          <a:bodyPr/>
          <a:lstStyle/>
          <a:p>
            <a:pPr>
              <a:buNone/>
            </a:pPr>
            <a:endParaRPr lang="en-CA" dirty="0" smtClean="0"/>
          </a:p>
          <a:p>
            <a:r>
              <a:rPr lang="en-CA" dirty="0" smtClean="0"/>
              <a:t>A noun is a word used to name a </a:t>
            </a:r>
            <a:r>
              <a:rPr lang="en-CA" dirty="0" smtClean="0">
                <a:solidFill>
                  <a:srgbClr val="FFFF00"/>
                </a:solidFill>
              </a:rPr>
              <a:t>person</a:t>
            </a:r>
            <a:r>
              <a:rPr lang="en-CA" dirty="0" smtClean="0"/>
              <a:t>, a </a:t>
            </a:r>
            <a:r>
              <a:rPr lang="en-CA" dirty="0" smtClean="0">
                <a:solidFill>
                  <a:srgbClr val="FFFF00"/>
                </a:solidFill>
              </a:rPr>
              <a:t>thing</a:t>
            </a:r>
            <a:r>
              <a:rPr lang="en-CA" dirty="0" smtClean="0"/>
              <a:t>, a </a:t>
            </a:r>
            <a:r>
              <a:rPr lang="en-CA" dirty="0" smtClean="0">
                <a:solidFill>
                  <a:srgbClr val="FFFF00"/>
                </a:solidFill>
              </a:rPr>
              <a:t>animal</a:t>
            </a:r>
            <a:r>
              <a:rPr lang="en-CA" dirty="0" smtClean="0"/>
              <a:t>, a </a:t>
            </a:r>
            <a:r>
              <a:rPr lang="en-CA" dirty="0" smtClean="0">
                <a:solidFill>
                  <a:srgbClr val="FFFF00"/>
                </a:solidFill>
              </a:rPr>
              <a:t>place</a:t>
            </a:r>
            <a:r>
              <a:rPr lang="en-CA" dirty="0" smtClean="0"/>
              <a:t>, or an </a:t>
            </a:r>
            <a:r>
              <a:rPr lang="en-CA" dirty="0" smtClean="0">
                <a:solidFill>
                  <a:srgbClr val="FFFF00"/>
                </a:solidFill>
              </a:rPr>
              <a:t>idea</a:t>
            </a:r>
            <a:r>
              <a:rPr lang="en-CA" dirty="0" smtClean="0"/>
              <a:t>. </a:t>
            </a:r>
          </a:p>
          <a:p>
            <a:endParaRPr lang="en-CA" dirty="0" smtClean="0"/>
          </a:p>
          <a:p>
            <a:endParaRPr lang="en-CA" dirty="0" smtClean="0"/>
          </a:p>
          <a:p>
            <a:pPr>
              <a:buNone/>
            </a:pPr>
            <a:endParaRPr lang="en-CA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4786322"/>
            <a:ext cx="1444191" cy="1842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convex"/>
          </a:sp3d>
        </p:spPr>
      </p:pic>
      <p:sp>
        <p:nvSpPr>
          <p:cNvPr id="10" name="TextBox 9"/>
          <p:cNvSpPr txBox="1"/>
          <p:nvPr/>
        </p:nvSpPr>
        <p:spPr>
          <a:xfrm>
            <a:off x="500034" y="4429132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FFFF00"/>
                </a:solidFill>
              </a:rPr>
              <a:t>Person</a:t>
            </a:r>
            <a:endParaRPr lang="en-CA" dirty="0">
              <a:solidFill>
                <a:srgbClr val="FFFF00"/>
              </a:solidFill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14612" y="4429132"/>
            <a:ext cx="1357322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convex"/>
          </a:sp3d>
        </p:spPr>
      </p:pic>
      <p:sp>
        <p:nvSpPr>
          <p:cNvPr id="12" name="TextBox 11"/>
          <p:cNvSpPr txBox="1"/>
          <p:nvPr/>
        </p:nvSpPr>
        <p:spPr>
          <a:xfrm>
            <a:off x="2857488" y="4000504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FFFF00"/>
                </a:solidFill>
              </a:rPr>
              <a:t>Animal</a:t>
            </a:r>
            <a:endParaRPr lang="en-CA" dirty="0">
              <a:solidFill>
                <a:srgbClr val="FFFF00"/>
              </a:solidFill>
            </a:endParaRP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86644" y="4643446"/>
            <a:ext cx="1452565" cy="1452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convex"/>
          </a:sp3d>
        </p:spPr>
      </p:pic>
      <p:sp>
        <p:nvSpPr>
          <p:cNvPr id="14" name="TextBox 13"/>
          <p:cNvSpPr txBox="1"/>
          <p:nvPr/>
        </p:nvSpPr>
        <p:spPr>
          <a:xfrm>
            <a:off x="7643834" y="4286256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FFFF00"/>
                </a:solidFill>
              </a:rPr>
              <a:t>Idea</a:t>
            </a:r>
            <a:endParaRPr lang="en-CA" dirty="0">
              <a:solidFill>
                <a:srgbClr val="FFFF00"/>
              </a:solidFill>
            </a:endParaRPr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29190" y="5214950"/>
            <a:ext cx="1428760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convex"/>
          </a:sp3d>
        </p:spPr>
      </p:pic>
      <p:sp>
        <p:nvSpPr>
          <p:cNvPr id="16" name="TextBox 15"/>
          <p:cNvSpPr txBox="1"/>
          <p:nvPr/>
        </p:nvSpPr>
        <p:spPr>
          <a:xfrm>
            <a:off x="5214942" y="4857760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FFFF00"/>
                </a:solidFill>
              </a:rPr>
              <a:t>Place</a:t>
            </a:r>
            <a:endParaRPr lang="en-CA" dirty="0">
              <a:solidFill>
                <a:srgbClr val="FFFF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501090" y="0"/>
            <a:ext cx="642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JL</a:t>
            </a:r>
            <a:endParaRPr lang="en-C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 you need to know: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Nouns change form to distinguish between singular (one) and plural (more than one). Most nouns add </a:t>
            </a:r>
            <a:r>
              <a:rPr lang="en-CA" i="1" dirty="0" smtClean="0"/>
              <a:t>-s</a:t>
            </a:r>
            <a:r>
              <a:rPr lang="en-CA" dirty="0" smtClean="0"/>
              <a:t> or </a:t>
            </a:r>
            <a:r>
              <a:rPr lang="en-CA" i="1" dirty="0" smtClean="0"/>
              <a:t>–</a:t>
            </a:r>
            <a:r>
              <a:rPr lang="en-CA" i="1" dirty="0" err="1" smtClean="0"/>
              <a:t>es</a:t>
            </a:r>
            <a:r>
              <a:rPr lang="en-CA" dirty="0" smtClean="0"/>
              <a:t> for the plural. </a:t>
            </a:r>
          </a:p>
          <a:p>
            <a:pPr>
              <a:buNone/>
            </a:pPr>
            <a:endParaRPr lang="en-CA" dirty="0" smtClean="0"/>
          </a:p>
          <a:p>
            <a:pPr>
              <a:buNone/>
            </a:pPr>
            <a:r>
              <a:rPr lang="en-CA" sz="2000" dirty="0" smtClean="0">
                <a:solidFill>
                  <a:srgbClr val="FFFF00"/>
                </a:solidFill>
              </a:rPr>
              <a:t>Ex. earthquake  </a:t>
            </a:r>
            <a:r>
              <a:rPr lang="en-CA" sz="2000" dirty="0" smtClean="0">
                <a:solidFill>
                  <a:srgbClr val="FFFF00"/>
                </a:solidFill>
                <a:sym typeface="Wingdings" pitchFamily="2" charset="2"/>
              </a:rPr>
              <a:t>  earthquake</a:t>
            </a:r>
            <a:r>
              <a:rPr lang="en-CA" sz="2000" u="sng" dirty="0" smtClean="0">
                <a:solidFill>
                  <a:srgbClr val="FFFF00"/>
                </a:solidFill>
                <a:sym typeface="Wingdings" pitchFamily="2" charset="2"/>
              </a:rPr>
              <a:t>s</a:t>
            </a:r>
            <a:r>
              <a:rPr lang="en-CA" sz="2000" dirty="0" smtClean="0">
                <a:solidFill>
                  <a:srgbClr val="FFFF00"/>
                </a:solidFill>
                <a:sym typeface="Wingdings" pitchFamily="2" charset="2"/>
              </a:rPr>
              <a:t>    </a:t>
            </a:r>
            <a:r>
              <a:rPr lang="en-CA" sz="2000" dirty="0" smtClean="0">
                <a:solidFill>
                  <a:srgbClr val="FFFF00"/>
                </a:solidFill>
              </a:rPr>
              <a:t> </a:t>
            </a:r>
            <a:r>
              <a:rPr lang="en-CA" sz="2000" dirty="0" smtClean="0">
                <a:solidFill>
                  <a:srgbClr val="FFFF00"/>
                </a:solidFill>
                <a:sym typeface="Wingdings" pitchFamily="2" charset="2"/>
              </a:rPr>
              <a:t>&amp;    </a:t>
            </a:r>
            <a:r>
              <a:rPr lang="en-CA" sz="2000" dirty="0" smtClean="0">
                <a:solidFill>
                  <a:srgbClr val="FFFF00"/>
                </a:solidFill>
              </a:rPr>
              <a:t>city  </a:t>
            </a:r>
            <a:r>
              <a:rPr lang="en-CA" sz="2000" dirty="0" smtClean="0">
                <a:solidFill>
                  <a:srgbClr val="FFFF00"/>
                </a:solidFill>
                <a:sym typeface="Wingdings" pitchFamily="2" charset="2"/>
              </a:rPr>
              <a:t>  citi</a:t>
            </a:r>
            <a:r>
              <a:rPr lang="en-CA" sz="2000" u="sng" dirty="0" smtClean="0">
                <a:solidFill>
                  <a:srgbClr val="FFFF00"/>
                </a:solidFill>
                <a:sym typeface="Wingdings" pitchFamily="2" charset="2"/>
              </a:rPr>
              <a:t>es</a:t>
            </a:r>
            <a:r>
              <a:rPr lang="en-CA" sz="2000" dirty="0" smtClean="0">
                <a:solidFill>
                  <a:srgbClr val="FFFF00"/>
                </a:solidFill>
                <a:sym typeface="Wingdings" pitchFamily="2" charset="2"/>
              </a:rPr>
              <a:t>    </a:t>
            </a:r>
          </a:p>
          <a:p>
            <a:pPr>
              <a:buNone/>
            </a:pPr>
            <a:r>
              <a:rPr lang="en-CA" sz="2000" dirty="0" smtClean="0">
                <a:solidFill>
                  <a:srgbClr val="FFFF00"/>
                </a:solidFill>
                <a:sym typeface="Wingdings" pitchFamily="2" charset="2"/>
              </a:rPr>
              <a:t>         </a:t>
            </a:r>
            <a:endParaRPr lang="en-CA" sz="2000" u="sng" dirty="0" smtClean="0">
              <a:solidFill>
                <a:srgbClr val="FFFF00"/>
              </a:solidFill>
            </a:endParaRPr>
          </a:p>
          <a:p>
            <a:r>
              <a:rPr lang="en-CA" dirty="0" smtClean="0"/>
              <a:t>Some nouns have irregular plurals.</a:t>
            </a:r>
          </a:p>
          <a:p>
            <a:pPr>
              <a:buNone/>
            </a:pPr>
            <a:endParaRPr lang="en-CA" dirty="0" smtClean="0"/>
          </a:p>
          <a:p>
            <a:pPr>
              <a:buNone/>
            </a:pPr>
            <a:r>
              <a:rPr lang="en-CA" sz="2000" dirty="0" smtClean="0">
                <a:solidFill>
                  <a:srgbClr val="FFFF00"/>
                </a:solidFill>
              </a:rPr>
              <a:t>Ex. woman  </a:t>
            </a:r>
            <a:r>
              <a:rPr lang="en-CA" sz="2000" dirty="0" smtClean="0">
                <a:solidFill>
                  <a:srgbClr val="FFFF00"/>
                </a:solidFill>
                <a:sym typeface="Wingdings" pitchFamily="2" charset="2"/>
              </a:rPr>
              <a:t>  wom</a:t>
            </a:r>
            <a:r>
              <a:rPr lang="en-CA" sz="2000" u="sng" dirty="0" smtClean="0">
                <a:solidFill>
                  <a:srgbClr val="FFFF00"/>
                </a:solidFill>
                <a:sym typeface="Wingdings" pitchFamily="2" charset="2"/>
              </a:rPr>
              <a:t>e</a:t>
            </a:r>
            <a:r>
              <a:rPr lang="en-CA" sz="2000" dirty="0" smtClean="0">
                <a:solidFill>
                  <a:srgbClr val="FFFF00"/>
                </a:solidFill>
                <a:sym typeface="Wingdings" pitchFamily="2" charset="2"/>
              </a:rPr>
              <a:t>n    &amp;    child    child</a:t>
            </a:r>
            <a:r>
              <a:rPr lang="en-CA" sz="2000" u="sng" dirty="0" smtClean="0">
                <a:solidFill>
                  <a:srgbClr val="FFFF00"/>
                </a:solidFill>
                <a:sym typeface="Wingdings" pitchFamily="2" charset="2"/>
              </a:rPr>
              <a:t>ren</a:t>
            </a:r>
            <a:endParaRPr lang="en-CA" sz="2000" u="sng" dirty="0" smtClean="0">
              <a:solidFill>
                <a:srgbClr val="FFFF00"/>
              </a:solidFill>
            </a:endParaRPr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8429652" y="0"/>
            <a:ext cx="714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  JL</a:t>
            </a:r>
            <a:endParaRPr lang="en-C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 you need to know: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Most nouns also form the </a:t>
            </a:r>
            <a:r>
              <a:rPr lang="en-CA" u="sng" dirty="0" smtClean="0"/>
              <a:t>possessive</a:t>
            </a:r>
            <a:r>
              <a:rPr lang="en-CA" dirty="0" smtClean="0"/>
              <a:t> to indicate ownership. Singular nouns usually add an apostrophe plus </a:t>
            </a:r>
            <a:r>
              <a:rPr lang="en-CA" i="1" dirty="0" smtClean="0"/>
              <a:t>–s </a:t>
            </a:r>
            <a:r>
              <a:rPr lang="en-CA" dirty="0" smtClean="0"/>
              <a:t>(</a:t>
            </a:r>
            <a:r>
              <a:rPr lang="en-CA" dirty="0" smtClean="0">
                <a:solidFill>
                  <a:srgbClr val="FFFF00"/>
                </a:solidFill>
              </a:rPr>
              <a:t>Tara’</a:t>
            </a:r>
            <a:r>
              <a:rPr lang="en-CA" u="sng" dirty="0" smtClean="0">
                <a:solidFill>
                  <a:srgbClr val="FFFF00"/>
                </a:solidFill>
              </a:rPr>
              <a:t>s</a:t>
            </a:r>
            <a:r>
              <a:rPr lang="en-CA" dirty="0" smtClean="0">
                <a:solidFill>
                  <a:srgbClr val="FFFF00"/>
                </a:solidFill>
              </a:rPr>
              <a:t> poem</a:t>
            </a:r>
            <a:r>
              <a:rPr lang="en-CA" dirty="0" smtClean="0"/>
              <a:t>); plural nouns usually add just an apostrophe (</a:t>
            </a:r>
            <a:r>
              <a:rPr lang="en-CA" dirty="0" smtClean="0">
                <a:solidFill>
                  <a:srgbClr val="FFFF00"/>
                </a:solidFill>
              </a:rPr>
              <a:t>citizens</a:t>
            </a:r>
            <a:r>
              <a:rPr lang="en-CA" u="sng" dirty="0" smtClean="0">
                <a:solidFill>
                  <a:srgbClr val="FFFF00"/>
                </a:solidFill>
              </a:rPr>
              <a:t>’</a:t>
            </a:r>
            <a:r>
              <a:rPr lang="en-CA" dirty="0" smtClean="0">
                <a:solidFill>
                  <a:srgbClr val="FFFF00"/>
                </a:solidFill>
              </a:rPr>
              <a:t> rights</a:t>
            </a:r>
            <a:r>
              <a:rPr lang="en-CA" dirty="0" smtClean="0"/>
              <a:t>)</a:t>
            </a:r>
          </a:p>
          <a:p>
            <a:endParaRPr lang="en-CA" dirty="0" smtClean="0"/>
          </a:p>
          <a:p>
            <a:r>
              <a:rPr lang="en-CA" dirty="0" smtClean="0"/>
              <a:t>Noun Gender – are quite rare today but may still exist to refer to occupational categories. </a:t>
            </a:r>
          </a:p>
          <a:p>
            <a:pPr>
              <a:buNone/>
            </a:pPr>
            <a:r>
              <a:rPr lang="en-CA" sz="2000" dirty="0" smtClean="0">
                <a:solidFill>
                  <a:srgbClr val="FFFF00"/>
                </a:solidFill>
              </a:rPr>
              <a:t>Ex. Common examples: </a:t>
            </a:r>
            <a:r>
              <a:rPr lang="en-CA" sz="2000" i="1" dirty="0" smtClean="0">
                <a:solidFill>
                  <a:srgbClr val="FFFF00"/>
                </a:solidFill>
              </a:rPr>
              <a:t>actor/actress</a:t>
            </a:r>
            <a:r>
              <a:rPr lang="en-CA" sz="2000" dirty="0" smtClean="0">
                <a:solidFill>
                  <a:srgbClr val="FFFF00"/>
                </a:solidFill>
              </a:rPr>
              <a:t>    &amp;    </a:t>
            </a:r>
            <a:r>
              <a:rPr lang="en-CA" sz="2000" i="1" dirty="0" smtClean="0">
                <a:solidFill>
                  <a:srgbClr val="FFFF00"/>
                </a:solidFill>
              </a:rPr>
              <a:t>waiter/waitress</a:t>
            </a:r>
          </a:p>
          <a:p>
            <a:endParaRPr lang="en-CA" dirty="0" smtClean="0"/>
          </a:p>
          <a:p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8643966" y="0"/>
            <a:ext cx="5000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JB</a:t>
            </a:r>
            <a:endParaRPr lang="en-C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 </a:t>
            </a:r>
            <a:r>
              <a:rPr lang="en-CA" smtClean="0"/>
              <a:t>is </a:t>
            </a:r>
            <a:r>
              <a:rPr lang="en-CA" smtClean="0"/>
              <a:t>an </a:t>
            </a:r>
            <a:r>
              <a:rPr lang="en-CA" dirty="0" smtClean="0"/>
              <a:t>Adjective?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Adjectives describe or modify nouns and pronouns. They specify which one, what quality, or how many. </a:t>
            </a:r>
          </a:p>
          <a:p>
            <a:pPr>
              <a:buNone/>
            </a:pPr>
            <a:endParaRPr lang="en-CA" sz="2000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n-CA" sz="2000" dirty="0" smtClean="0">
                <a:solidFill>
                  <a:srgbClr val="FFFF00"/>
                </a:solidFill>
              </a:rPr>
              <a:t>Ex.  </a:t>
            </a:r>
            <a:r>
              <a:rPr lang="en-CA" sz="2000" u="sng" dirty="0" smtClean="0">
                <a:solidFill>
                  <a:srgbClr val="FFFF00"/>
                </a:solidFill>
              </a:rPr>
              <a:t>old</a:t>
            </a:r>
            <a:r>
              <a:rPr lang="en-CA" sz="2000" dirty="0" smtClean="0">
                <a:solidFill>
                  <a:srgbClr val="FFFF00"/>
                </a:solidFill>
              </a:rPr>
              <a:t> city </a:t>
            </a:r>
            <a:r>
              <a:rPr lang="en-CA" sz="2000" dirty="0" smtClean="0">
                <a:solidFill>
                  <a:srgbClr val="FFFF00"/>
                </a:solidFill>
                <a:sym typeface="Wingdings" pitchFamily="2" charset="2"/>
              </a:rPr>
              <a:t> specifying the quality.</a:t>
            </a:r>
            <a:r>
              <a:rPr lang="en-CA" sz="2000" dirty="0" smtClean="0">
                <a:solidFill>
                  <a:srgbClr val="FFFF00"/>
                </a:solidFill>
              </a:rPr>
              <a:t> </a:t>
            </a:r>
            <a:endParaRPr lang="en-CA" sz="2000" dirty="0" smtClean="0">
              <a:solidFill>
                <a:srgbClr val="FFFF00"/>
              </a:solidFill>
              <a:sym typeface="Wingdings" pitchFamily="2" charset="2"/>
            </a:endParaRPr>
          </a:p>
          <a:p>
            <a:pPr>
              <a:buNone/>
            </a:pPr>
            <a:r>
              <a:rPr lang="en-CA" sz="2000" dirty="0" smtClean="0">
                <a:solidFill>
                  <a:srgbClr val="FFFF00"/>
                </a:solidFill>
                <a:sym typeface="Wingdings" pitchFamily="2" charset="2"/>
              </a:rPr>
              <a:t>	</a:t>
            </a:r>
            <a:r>
              <a:rPr lang="en-CA" sz="2000" u="sng" dirty="0" smtClean="0">
                <a:solidFill>
                  <a:srgbClr val="FFFF00"/>
                </a:solidFill>
                <a:sym typeface="Wingdings" pitchFamily="2" charset="2"/>
              </a:rPr>
              <a:t>two</a:t>
            </a:r>
            <a:r>
              <a:rPr lang="en-CA" sz="2000" dirty="0" smtClean="0">
                <a:solidFill>
                  <a:srgbClr val="FFFF00"/>
                </a:solidFill>
                <a:sym typeface="Wingdings" pitchFamily="2" charset="2"/>
              </a:rPr>
              <a:t> pears</a:t>
            </a:r>
            <a:r>
              <a:rPr lang="en-CA" sz="2000" dirty="0" smtClean="0">
                <a:solidFill>
                  <a:srgbClr val="FFFF00"/>
                </a:solidFill>
              </a:rPr>
              <a:t> </a:t>
            </a:r>
            <a:r>
              <a:rPr lang="en-CA" sz="2000" dirty="0" smtClean="0">
                <a:solidFill>
                  <a:srgbClr val="FFFF00"/>
                </a:solidFill>
                <a:sym typeface="Wingdings" pitchFamily="2" charset="2"/>
              </a:rPr>
              <a:t> specifying how many.</a:t>
            </a:r>
          </a:p>
          <a:p>
            <a:pPr>
              <a:buNone/>
            </a:pPr>
            <a:endParaRPr lang="en-CA" sz="2000" dirty="0" smtClean="0">
              <a:solidFill>
                <a:srgbClr val="FFFF00"/>
              </a:solidFill>
              <a:sym typeface="Wingdings" pitchFamily="2" charset="2"/>
            </a:endParaRPr>
          </a:p>
          <a:p>
            <a:pPr>
              <a:buNone/>
            </a:pPr>
            <a:endParaRPr lang="en-CA" sz="2000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en-CA" sz="2000" dirty="0" smtClean="0">
              <a:solidFill>
                <a:srgbClr val="FFFF00"/>
              </a:solidFill>
            </a:endParaRPr>
          </a:p>
          <a:p>
            <a:endParaRPr lang="en-CA" dirty="0" smtClean="0"/>
          </a:p>
          <a:p>
            <a:pPr>
              <a:buNone/>
            </a:pPr>
            <a:endParaRPr lang="en-CA" dirty="0"/>
          </a:p>
        </p:txBody>
      </p:sp>
      <p:sp>
        <p:nvSpPr>
          <p:cNvPr id="5" name="TextBox 4"/>
          <p:cNvSpPr txBox="1"/>
          <p:nvPr/>
        </p:nvSpPr>
        <p:spPr>
          <a:xfrm>
            <a:off x="8429652" y="0"/>
            <a:ext cx="714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     JL</a:t>
            </a:r>
            <a:endParaRPr lang="en-C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 you need to know: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Adjectives appear in three forms: the </a:t>
            </a:r>
            <a:r>
              <a:rPr lang="en-CA" dirty="0" smtClean="0">
                <a:solidFill>
                  <a:srgbClr val="FFFF00"/>
                </a:solidFill>
              </a:rPr>
              <a:t>positive</a:t>
            </a:r>
            <a:r>
              <a:rPr lang="en-CA" dirty="0" smtClean="0"/>
              <a:t>, the </a:t>
            </a:r>
            <a:r>
              <a:rPr lang="en-CA" dirty="0" smtClean="0">
                <a:solidFill>
                  <a:srgbClr val="FFFF00"/>
                </a:solidFill>
              </a:rPr>
              <a:t>comparative</a:t>
            </a:r>
            <a:r>
              <a:rPr lang="en-CA" dirty="0" smtClean="0"/>
              <a:t>, and the </a:t>
            </a:r>
            <a:r>
              <a:rPr lang="en-CA" dirty="0" smtClean="0">
                <a:solidFill>
                  <a:srgbClr val="FFFF00"/>
                </a:solidFill>
              </a:rPr>
              <a:t>superlative</a:t>
            </a:r>
            <a:r>
              <a:rPr lang="en-CA" dirty="0" smtClean="0"/>
              <a:t>. </a:t>
            </a:r>
          </a:p>
          <a:p>
            <a:pPr>
              <a:buNone/>
            </a:pPr>
            <a:endParaRPr lang="en-CA" sz="2000" dirty="0" smtClean="0"/>
          </a:p>
          <a:p>
            <a:pPr>
              <a:buNone/>
            </a:pPr>
            <a:r>
              <a:rPr lang="en-CA" sz="2000" dirty="0" smtClean="0"/>
              <a:t>Example: </a:t>
            </a:r>
          </a:p>
          <a:p>
            <a:pPr>
              <a:buNone/>
            </a:pPr>
            <a:r>
              <a:rPr lang="en-CA" sz="2000" dirty="0" smtClean="0"/>
              <a:t>The </a:t>
            </a:r>
            <a:r>
              <a:rPr lang="en-CA" sz="2000" dirty="0" smtClean="0">
                <a:solidFill>
                  <a:srgbClr val="FFFF00"/>
                </a:solidFill>
              </a:rPr>
              <a:t>positive</a:t>
            </a:r>
            <a:r>
              <a:rPr lang="en-CA" sz="2000" dirty="0" smtClean="0"/>
              <a:t> form is the basic form:</a:t>
            </a:r>
          </a:p>
          <a:p>
            <a:pPr>
              <a:buNone/>
            </a:pPr>
            <a:r>
              <a:rPr lang="en-CA" sz="2000" dirty="0" smtClean="0">
                <a:solidFill>
                  <a:srgbClr val="FFFF00"/>
                </a:solidFill>
                <a:sym typeface="Wingdings" pitchFamily="2" charset="2"/>
              </a:rPr>
              <a:t> </a:t>
            </a:r>
            <a:r>
              <a:rPr lang="en-CA" sz="2000" dirty="0" smtClean="0">
                <a:sym typeface="Wingdings" pitchFamily="2" charset="2"/>
              </a:rPr>
              <a:t> </a:t>
            </a:r>
            <a:r>
              <a:rPr lang="en-CA" sz="2000" dirty="0" smtClean="0">
                <a:solidFill>
                  <a:srgbClr val="FFFF00"/>
                </a:solidFill>
                <a:sym typeface="Wingdings" pitchFamily="2" charset="2"/>
              </a:rPr>
              <a:t>good, angry</a:t>
            </a:r>
          </a:p>
          <a:p>
            <a:pPr>
              <a:buNone/>
            </a:pPr>
            <a:r>
              <a:rPr lang="en-CA" sz="2000" dirty="0" smtClean="0">
                <a:sym typeface="Wingdings" pitchFamily="2" charset="2"/>
              </a:rPr>
              <a:t>The </a:t>
            </a:r>
            <a:r>
              <a:rPr lang="en-CA" sz="2000" dirty="0" smtClean="0">
                <a:solidFill>
                  <a:srgbClr val="FFFF00"/>
                </a:solidFill>
                <a:sym typeface="Wingdings" pitchFamily="2" charset="2"/>
              </a:rPr>
              <a:t>comparative</a:t>
            </a:r>
            <a:r>
              <a:rPr lang="en-CA" sz="2000" dirty="0" smtClean="0">
                <a:sym typeface="Wingdings" pitchFamily="2" charset="2"/>
              </a:rPr>
              <a:t> form indicates a greater degree of quality:</a:t>
            </a:r>
          </a:p>
          <a:p>
            <a:pPr>
              <a:buNone/>
            </a:pPr>
            <a:r>
              <a:rPr lang="en-CA" sz="2000" dirty="0" smtClean="0">
                <a:solidFill>
                  <a:srgbClr val="FFFF00"/>
                </a:solidFill>
                <a:sym typeface="Wingdings" pitchFamily="2" charset="2"/>
              </a:rPr>
              <a:t></a:t>
            </a:r>
            <a:r>
              <a:rPr lang="en-CA" sz="2000" dirty="0" smtClean="0">
                <a:sym typeface="Wingdings" pitchFamily="2" charset="2"/>
              </a:rPr>
              <a:t>  </a:t>
            </a:r>
            <a:r>
              <a:rPr lang="en-CA" sz="2000" dirty="0" smtClean="0">
                <a:solidFill>
                  <a:srgbClr val="FFFF00"/>
                </a:solidFill>
                <a:sym typeface="Wingdings" pitchFamily="2" charset="2"/>
              </a:rPr>
              <a:t>better, angrier</a:t>
            </a:r>
          </a:p>
          <a:p>
            <a:pPr>
              <a:buNone/>
            </a:pPr>
            <a:r>
              <a:rPr lang="en-CA" sz="2000" dirty="0" smtClean="0">
                <a:sym typeface="Wingdings" pitchFamily="2" charset="2"/>
              </a:rPr>
              <a:t>The superlative form indicates the greatest degree of quality:</a:t>
            </a:r>
          </a:p>
          <a:p>
            <a:pPr>
              <a:buNone/>
            </a:pPr>
            <a:r>
              <a:rPr lang="en-CA" sz="2000" dirty="0" smtClean="0">
                <a:solidFill>
                  <a:srgbClr val="FFFF00"/>
                </a:solidFill>
                <a:sym typeface="Wingdings" pitchFamily="2" charset="2"/>
              </a:rPr>
              <a:t>  best, angriest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501090" y="0"/>
            <a:ext cx="642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   JB</a:t>
            </a:r>
            <a:endParaRPr lang="en-C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Work Citied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i="1" dirty="0" smtClean="0"/>
              <a:t>The Little Brown Handbook</a:t>
            </a:r>
            <a:r>
              <a:rPr lang="en-CA" dirty="0" smtClean="0"/>
              <a:t> – 5</a:t>
            </a:r>
            <a:r>
              <a:rPr lang="en-CA" baseline="30000" dirty="0" smtClean="0"/>
              <a:t>th</a:t>
            </a:r>
            <a:r>
              <a:rPr lang="en-CA" dirty="0" smtClean="0"/>
              <a:t> Canadian ed.</a:t>
            </a:r>
          </a:p>
          <a:p>
            <a:r>
              <a:rPr lang="en-CA" dirty="0" smtClean="0"/>
              <a:t>www.toondoo.com – create your own comic. </a:t>
            </a:r>
          </a:p>
          <a:p>
            <a:pPr>
              <a:buNone/>
            </a:pPr>
            <a:r>
              <a:rPr lang="en-CA" dirty="0" smtClean="0"/>
              <a:t> </a:t>
            </a:r>
            <a:endParaRPr lang="en-CA" i="1" dirty="0"/>
          </a:p>
        </p:txBody>
      </p:sp>
      <p:sp>
        <p:nvSpPr>
          <p:cNvPr id="4" name="TextBox 3"/>
          <p:cNvSpPr txBox="1"/>
          <p:nvPr/>
        </p:nvSpPr>
        <p:spPr>
          <a:xfrm>
            <a:off x="8501090" y="0"/>
            <a:ext cx="642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   JL</a:t>
            </a:r>
            <a:endParaRPr lang="en-CA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265</TotalTime>
  <Words>298</Words>
  <Application>Microsoft Office PowerPoint</Application>
  <PresentationFormat>On-screen Show (4:3)</PresentationFormat>
  <Paragraphs>55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Apex</vt:lpstr>
      <vt:lpstr>Nouns and adjectives</vt:lpstr>
      <vt:lpstr>What is a Noun?</vt:lpstr>
      <vt:lpstr>What you need to know:</vt:lpstr>
      <vt:lpstr>What you need to know:</vt:lpstr>
      <vt:lpstr>What is an Adjective?</vt:lpstr>
      <vt:lpstr>What you need to know:</vt:lpstr>
      <vt:lpstr>Work Citied</vt:lpstr>
    </vt:vector>
  </TitlesOfParts>
  <Company>University of New Brunswick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Integrated Technology Services</dc:creator>
  <cp:lastModifiedBy>Owner</cp:lastModifiedBy>
  <cp:revision>28</cp:revision>
  <dcterms:created xsi:type="dcterms:W3CDTF">2010-02-15T16:28:20Z</dcterms:created>
  <dcterms:modified xsi:type="dcterms:W3CDTF">2010-06-17T23:30:28Z</dcterms:modified>
</cp:coreProperties>
</file>